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300" r:id="rId2"/>
    <p:sldId id="301"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96" r:id="rId17"/>
    <p:sldId id="271" r:id="rId18"/>
    <p:sldId id="298" r:id="rId19"/>
    <p:sldId id="297" r:id="rId20"/>
    <p:sldId id="272" r:id="rId21"/>
    <p:sldId id="273" r:id="rId22"/>
    <p:sldId id="274" r:id="rId23"/>
    <p:sldId id="282" r:id="rId24"/>
    <p:sldId id="283" r:id="rId25"/>
    <p:sldId id="290" r:id="rId26"/>
    <p:sldId id="285" r:id="rId27"/>
    <p:sldId id="291" r:id="rId28"/>
    <p:sldId id="292" r:id="rId29"/>
    <p:sldId id="286" r:id="rId30"/>
    <p:sldId id="287" r:id="rId31"/>
    <p:sldId id="293" r:id="rId32"/>
    <p:sldId id="294" r:id="rId33"/>
    <p:sldId id="288" r:id="rId34"/>
    <p:sldId id="289" r:id="rId35"/>
    <p:sldId id="295" r:id="rId36"/>
    <p:sldId id="302"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8" d="100"/>
          <a:sy n="78" d="100"/>
        </p:scale>
        <p:origin x="-114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1E1BCB-26B7-4790-9EE7-8F115C1D40C1}" type="datetimeFigureOut">
              <a:rPr lang="en-US" smtClean="0"/>
              <a:pPr/>
              <a:t>11/2/2020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348E07-E8BF-4913-A1FE-FC6ED3E8A5F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348E07-E8BF-4913-A1FE-FC6ED3E8A5FC}"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SKIN</a:t>
            </a:r>
            <a:endParaRPr lang="en-US" dirty="0"/>
          </a:p>
        </p:txBody>
      </p:sp>
      <p:sp>
        <p:nvSpPr>
          <p:cNvPr id="3" name="Content Placeholder 2"/>
          <p:cNvSpPr>
            <a:spLocks noGrp="1"/>
          </p:cNvSpPr>
          <p:nvPr>
            <p:ph idx="1"/>
          </p:nvPr>
        </p:nvSpPr>
        <p:spPr/>
        <p:txBody>
          <a:bodyPr>
            <a:normAutofit/>
          </a:bodyPr>
          <a:lstStyle/>
          <a:p>
            <a:pPr>
              <a:buNone/>
            </a:pPr>
            <a:endParaRPr lang="en-IN" sz="2800" dirty="0" smtClean="0"/>
          </a:p>
          <a:p>
            <a:pPr>
              <a:buNone/>
            </a:pPr>
            <a:endParaRPr lang="en-IN" sz="2800" dirty="0" smtClean="0"/>
          </a:p>
          <a:p>
            <a:pPr>
              <a:buNone/>
            </a:pPr>
            <a:endParaRPr lang="en-IN" sz="2800" dirty="0" smtClean="0"/>
          </a:p>
          <a:p>
            <a:pPr>
              <a:buNone/>
            </a:pPr>
            <a:endParaRPr lang="en-IN" sz="2800" dirty="0" smtClean="0"/>
          </a:p>
          <a:p>
            <a:pPr>
              <a:buNone/>
            </a:pPr>
            <a:r>
              <a:rPr lang="en-IN" sz="2800" dirty="0" smtClean="0"/>
              <a:t>                                                                              By</a:t>
            </a:r>
          </a:p>
          <a:p>
            <a:pPr>
              <a:buNone/>
            </a:pPr>
            <a:r>
              <a:rPr lang="en-IN" sz="2800" dirty="0" smtClean="0"/>
              <a:t>                                                                    </a:t>
            </a:r>
            <a:r>
              <a:rPr lang="en-IN" sz="2800" dirty="0" err="1" smtClean="0"/>
              <a:t>Dr.Mahadevi</a:t>
            </a:r>
            <a:r>
              <a:rPr lang="en-IN" sz="2800" dirty="0" smtClean="0"/>
              <a:t> A.L</a:t>
            </a:r>
          </a:p>
          <a:p>
            <a:pPr>
              <a:buNone/>
            </a:pPr>
            <a:r>
              <a:rPr lang="en-IN" sz="2800" dirty="0" smtClean="0"/>
              <a:t>                                                                  Dept of Physiology</a:t>
            </a:r>
          </a:p>
          <a:p>
            <a:pPr>
              <a:buNone/>
            </a:pPr>
            <a:r>
              <a:rPr lang="en-IN" sz="2800" dirty="0" smtClean="0"/>
              <a:t>                                                                           SKHMC</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a:buNone/>
            </a:pPr>
            <a:r>
              <a:rPr lang="en-US" dirty="0" smtClean="0"/>
              <a:t>STRATUM SPINOSUM</a:t>
            </a:r>
          </a:p>
          <a:p>
            <a:r>
              <a:rPr lang="en-US" dirty="0" smtClean="0"/>
              <a:t>It is also known as prickle cell layer because, the cells of this layer possess some spine-like protoplasmic projections.</a:t>
            </a:r>
          </a:p>
          <a:p>
            <a:r>
              <a:rPr lang="en-US" dirty="0" smtClean="0"/>
              <a:t>By these projections, the cells are connected to one another.</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buNone/>
            </a:pPr>
            <a:r>
              <a:rPr lang="en-US" dirty="0" smtClean="0"/>
              <a:t>STRATUM GERMINATIVUM</a:t>
            </a:r>
          </a:p>
          <a:p>
            <a:r>
              <a:rPr lang="en-US" dirty="0" smtClean="0"/>
              <a:t>It is a thick layer made up of polygonal cells, superficially and columnar or </a:t>
            </a:r>
            <a:r>
              <a:rPr lang="en-US" dirty="0" err="1" smtClean="0"/>
              <a:t>cuboidal</a:t>
            </a:r>
            <a:r>
              <a:rPr lang="en-US" dirty="0" smtClean="0"/>
              <a:t> epithelial cells in the deeper parts.</a:t>
            </a:r>
          </a:p>
          <a:p>
            <a:r>
              <a:rPr lang="en-US" dirty="0" smtClean="0"/>
              <a:t>Here, new cells are constantly formed by mitotic division.</a:t>
            </a:r>
          </a:p>
          <a:p>
            <a:r>
              <a:rPr lang="en-US" dirty="0" smtClean="0"/>
              <a:t>The newly formed cells moved continuously towards the stratum </a:t>
            </a:r>
            <a:r>
              <a:rPr lang="en-US" dirty="0" err="1" smtClean="0"/>
              <a:t>corneum</a:t>
            </a:r>
            <a:r>
              <a:rPr lang="en-US" dirty="0" smtClean="0"/>
              <a:t>.</a:t>
            </a:r>
          </a:p>
          <a:p>
            <a:r>
              <a:rPr lang="en-US" dirty="0" smtClean="0"/>
              <a:t>The stem cells ,which give rise to new cells, are known as </a:t>
            </a:r>
            <a:r>
              <a:rPr lang="en-US" dirty="0" err="1" smtClean="0"/>
              <a:t>keratinocytes</a:t>
            </a:r>
            <a:r>
              <a:rPr lang="en-US" dirty="0" smtClean="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Another type of cells called </a:t>
            </a:r>
            <a:r>
              <a:rPr lang="en-US" dirty="0" err="1" smtClean="0"/>
              <a:t>melanocytes</a:t>
            </a:r>
            <a:r>
              <a:rPr lang="en-US" dirty="0" smtClean="0"/>
              <a:t> are scattered between the </a:t>
            </a:r>
            <a:r>
              <a:rPr lang="en-US" dirty="0" err="1" smtClean="0"/>
              <a:t>keratinocytes</a:t>
            </a:r>
            <a:r>
              <a:rPr lang="en-US" dirty="0" smtClean="0"/>
              <a:t>.</a:t>
            </a:r>
          </a:p>
          <a:p>
            <a:r>
              <a:rPr lang="en-US" dirty="0" err="1" smtClean="0"/>
              <a:t>Melanocytes</a:t>
            </a:r>
            <a:r>
              <a:rPr lang="en-US" dirty="0" smtClean="0"/>
              <a:t> produce the pigment called melanin.</a:t>
            </a:r>
          </a:p>
          <a:p>
            <a:r>
              <a:rPr lang="en-US" dirty="0" smtClean="0"/>
              <a:t>The color of the skin depends upon melanin.</a:t>
            </a:r>
          </a:p>
          <a:p>
            <a:r>
              <a:rPr lang="en-US" dirty="0" smtClean="0"/>
              <a:t>From this layer, some projections called </a:t>
            </a:r>
            <a:r>
              <a:rPr lang="en-US" dirty="0" err="1" smtClean="0"/>
              <a:t>rete</a:t>
            </a:r>
            <a:r>
              <a:rPr lang="en-US" dirty="0" smtClean="0"/>
              <a:t> ridges extend down </a:t>
            </a:r>
            <a:r>
              <a:rPr lang="en-US" dirty="0" err="1" smtClean="0"/>
              <a:t>upto</a:t>
            </a:r>
            <a:r>
              <a:rPr lang="en-US" dirty="0" smtClean="0"/>
              <a:t> dermis.</a:t>
            </a:r>
          </a:p>
          <a:p>
            <a:r>
              <a:rPr lang="en-US" dirty="0" smtClean="0"/>
              <a:t>These projections provide anchoring and nutritional function.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DERMIS</a:t>
            </a:r>
            <a:endParaRPr lang="en-US" dirty="0"/>
          </a:p>
        </p:txBody>
      </p:sp>
      <p:sp>
        <p:nvSpPr>
          <p:cNvPr id="3" name="Content Placeholder 2"/>
          <p:cNvSpPr>
            <a:spLocks noGrp="1"/>
          </p:cNvSpPr>
          <p:nvPr>
            <p:ph idx="1"/>
          </p:nvPr>
        </p:nvSpPr>
        <p:spPr/>
        <p:txBody>
          <a:bodyPr>
            <a:normAutofit lnSpcReduction="10000"/>
          </a:bodyPr>
          <a:lstStyle/>
          <a:p>
            <a:r>
              <a:rPr lang="en-US" dirty="0" smtClean="0"/>
              <a:t>The dermis is the layer of skin that lies beneath the epidermis and above the subcutaneous layer.</a:t>
            </a:r>
          </a:p>
          <a:p>
            <a:r>
              <a:rPr lang="en-US" dirty="0" smtClean="0"/>
              <a:t> It is the thickest layer of the skin, and is made up of fibrous and elastic tissue. </a:t>
            </a:r>
          </a:p>
          <a:p>
            <a:r>
              <a:rPr lang="en-US" dirty="0" smtClean="0"/>
              <a:t>Thus it provides strength and flexibility to the skin.</a:t>
            </a:r>
          </a:p>
          <a:p>
            <a:pPr>
              <a:buNone/>
            </a:pPr>
            <a:r>
              <a:rPr lang="en-US" dirty="0" smtClean="0"/>
              <a:t/>
            </a:r>
            <a:br>
              <a:rPr lang="en-US" dirty="0" smtClean="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686800" cy="6858000"/>
          </a:xfrm>
        </p:spPr>
        <p:txBody>
          <a:bodyPr>
            <a:normAutofit/>
          </a:bodyPr>
          <a:lstStyle/>
          <a:p>
            <a:pPr>
              <a:buNone/>
            </a:pPr>
            <a:r>
              <a:rPr lang="en-US" b="1" dirty="0" smtClean="0"/>
              <a:t>Layers</a:t>
            </a:r>
          </a:p>
          <a:p>
            <a:r>
              <a:rPr lang="en-US" dirty="0" smtClean="0"/>
              <a:t>The dermis is comprised of two layers: </a:t>
            </a:r>
          </a:p>
          <a:p>
            <a:pPr>
              <a:buFont typeface="Wingdings" pitchFamily="2" charset="2"/>
              <a:buChar char="q"/>
            </a:pPr>
            <a:r>
              <a:rPr lang="en-US" dirty="0" smtClean="0"/>
              <a:t>the papillary dermis and </a:t>
            </a:r>
          </a:p>
          <a:p>
            <a:pPr>
              <a:buFont typeface="Wingdings" pitchFamily="2" charset="2"/>
              <a:buChar char="q"/>
            </a:pPr>
            <a:r>
              <a:rPr lang="en-US" dirty="0" smtClean="0"/>
              <a:t>the reticular dermis.</a:t>
            </a:r>
          </a:p>
          <a:p>
            <a:r>
              <a:rPr lang="en-US" dirty="0" smtClean="0"/>
              <a:t>The papillary dermis is the more superficial of the two, and lies just beneath the epidermal junction. It is relatively thin and is made up of loose connective tissue, which includes:</a:t>
            </a:r>
          </a:p>
          <a:p>
            <a:r>
              <a:rPr lang="en-US" dirty="0" smtClean="0"/>
              <a:t>Capillaries</a:t>
            </a:r>
          </a:p>
          <a:p>
            <a:r>
              <a:rPr lang="en-US" dirty="0" smtClean="0"/>
              <a:t>Elastic fibers</a:t>
            </a:r>
          </a:p>
          <a:p>
            <a:r>
              <a:rPr lang="en-US" dirty="0" smtClean="0"/>
              <a:t>Reticular fibers</a:t>
            </a:r>
          </a:p>
          <a:p>
            <a:r>
              <a:rPr lang="en-US" dirty="0" smtClean="0"/>
              <a:t>Collagen</a:t>
            </a:r>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a:bodyPr>
          <a:lstStyle/>
          <a:p>
            <a:r>
              <a:rPr lang="en-US" dirty="0" smtClean="0"/>
              <a:t>The reticular dermis is the deeper and thicker layer of the dermis, which lies above the subcutaneous layer of the skin. </a:t>
            </a:r>
          </a:p>
          <a:p>
            <a:r>
              <a:rPr lang="en-US" dirty="0" smtClean="0"/>
              <a:t>It contains dense connective tissue, which includes:</a:t>
            </a:r>
          </a:p>
          <a:p>
            <a:r>
              <a:rPr lang="en-US" dirty="0" smtClean="0"/>
              <a:t>Blood vessels</a:t>
            </a:r>
          </a:p>
          <a:p>
            <a:r>
              <a:rPr lang="en-US" dirty="0" smtClean="0"/>
              <a:t>Elastic fibers (interlaced)</a:t>
            </a:r>
          </a:p>
          <a:p>
            <a:r>
              <a:rPr lang="en-US" dirty="0" smtClean="0"/>
              <a:t>Collagen fibers (in parallel layers)</a:t>
            </a:r>
          </a:p>
          <a:p>
            <a:r>
              <a:rPr lang="en-US" dirty="0" smtClean="0"/>
              <a:t>Fibroblasts</a:t>
            </a:r>
          </a:p>
          <a:p>
            <a:r>
              <a:rPr lang="en-US" dirty="0" smtClean="0"/>
              <a:t>Mast cells</a:t>
            </a:r>
          </a:p>
          <a:p>
            <a:r>
              <a:rPr lang="en-US" dirty="0" smtClean="0"/>
              <a:t>Nerve endings</a:t>
            </a:r>
          </a:p>
          <a:p>
            <a:r>
              <a:rPr lang="en-US" dirty="0" err="1" smtClean="0"/>
              <a:t>Lymphatics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AutoShape 2" descr="Human Skin: Basic Anatomy and Functions - Acne.or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0180" name="Picture 4" descr="Human Skin: Basic Anatomy and Functions - Acne.org"/>
          <p:cNvPicPr>
            <a:picLocks noChangeAspect="1" noChangeArrowheads="1"/>
          </p:cNvPicPr>
          <p:nvPr/>
        </p:nvPicPr>
        <p:blipFill>
          <a:blip r:embed="rId2"/>
          <a:srcRect b="8861"/>
          <a:stretch>
            <a:fillRect/>
          </a:stretch>
        </p:blipFill>
        <p:spPr bwMode="auto">
          <a:xfrm>
            <a:off x="155575" y="304800"/>
            <a:ext cx="8759825" cy="63246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buNone/>
            </a:pPr>
            <a:r>
              <a:rPr lang="en-US" b="1" dirty="0" smtClean="0"/>
              <a:t>APPENDAGES OF SKIN</a:t>
            </a:r>
          </a:p>
          <a:p>
            <a:endParaRPr lang="en-US" dirty="0" smtClean="0"/>
          </a:p>
          <a:p>
            <a:r>
              <a:rPr lang="en-US" dirty="0" smtClean="0"/>
              <a:t>Hair follicles with hair, nails, </a:t>
            </a:r>
          </a:p>
          <a:p>
            <a:r>
              <a:rPr lang="en-US" dirty="0" smtClean="0"/>
              <a:t>sweat glands,</a:t>
            </a:r>
          </a:p>
          <a:p>
            <a:r>
              <a:rPr lang="en-US" dirty="0" smtClean="0"/>
              <a:t> sebaceous glands and mammary glands are considered as appendages of the skin.</a:t>
            </a:r>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AutoShape 2" descr="Презентация на тему: &quot;INTEGUMENTARY SYSTEM. Integumentary System ..."/>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1204" name="Picture 4" descr="Презентация на тему: &quot;INTEGUMENTARY SYSTEM. Integumentary System ..."/>
          <p:cNvPicPr>
            <a:picLocks noChangeAspect="1" noChangeArrowheads="1"/>
          </p:cNvPicPr>
          <p:nvPr/>
        </p:nvPicPr>
        <p:blipFill>
          <a:blip r:embed="rId2"/>
          <a:srcRect l="7883" b="10811"/>
          <a:stretch>
            <a:fillRect/>
          </a:stretch>
        </p:blipFill>
        <p:spPr bwMode="auto">
          <a:xfrm>
            <a:off x="0" y="152400"/>
            <a:ext cx="9144000" cy="64008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a:buNone/>
            </a:pPr>
            <a:r>
              <a:rPr lang="en-US" b="1" dirty="0" smtClean="0"/>
              <a:t>COLOR OF SKIN</a:t>
            </a:r>
          </a:p>
          <a:p>
            <a:pPr>
              <a:buNone/>
            </a:pPr>
            <a:endParaRPr lang="en-IN" dirty="0" smtClean="0"/>
          </a:p>
          <a:p>
            <a:pPr>
              <a:buNone/>
            </a:pPr>
            <a:r>
              <a:rPr lang="en-IN" dirty="0" smtClean="0"/>
              <a:t>It depends upon two important factors</a:t>
            </a:r>
          </a:p>
          <a:p>
            <a:pPr>
              <a:buNone/>
            </a:pPr>
            <a:r>
              <a:rPr lang="en-IN" dirty="0" smtClean="0"/>
              <a:t>1.Pigmentation of the skin</a:t>
            </a:r>
          </a:p>
          <a:p>
            <a:pPr>
              <a:buNone/>
            </a:pPr>
            <a:r>
              <a:rPr lang="en-IN" dirty="0" smtClean="0"/>
              <a:t>2.Hemoglobin in the blood</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SKIN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Skin is the largest organ of the body.</a:t>
            </a:r>
          </a:p>
          <a:p>
            <a:r>
              <a:rPr lang="en-US" dirty="0" smtClean="0"/>
              <a:t>It is not uniformly thick and at some places it is thin.</a:t>
            </a:r>
          </a:p>
          <a:p>
            <a:r>
              <a:rPr lang="en-US" dirty="0" smtClean="0"/>
              <a:t>The average thickness of skin is about 1-2mm.</a:t>
            </a:r>
          </a:p>
          <a:p>
            <a:r>
              <a:rPr lang="en-US" dirty="0" smtClean="0"/>
              <a:t>In the sole of the foot, palm of the hand and in the </a:t>
            </a:r>
            <a:r>
              <a:rPr lang="en-US" dirty="0" err="1" smtClean="0"/>
              <a:t>interscapular</a:t>
            </a:r>
            <a:r>
              <a:rPr lang="en-US" dirty="0" smtClean="0"/>
              <a:t> region, it is considerably thick, measuring about 5mm.</a:t>
            </a:r>
          </a:p>
          <a:p>
            <a:r>
              <a:rPr lang="en-US" dirty="0" smtClean="0"/>
              <a:t>In other areas of the body, the skin is thin.</a:t>
            </a:r>
          </a:p>
          <a:p>
            <a:r>
              <a:rPr lang="en-US" dirty="0" smtClean="0"/>
              <a:t>It is thinnest over eyelids and penis, measuring about 0.5mm only.</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ntroduction:&#10;• Pigmentation refers to coloring of the skin (some areas&#10;or patches of skin turn darker in colour) due to t..."/>
          <p:cNvPicPr>
            <a:picLocks noChangeAspect="1" noChangeArrowheads="1"/>
          </p:cNvPicPr>
          <p:nvPr/>
        </p:nvPicPr>
        <p:blipFill>
          <a:blip r:embed="rId2"/>
          <a:srcRect t="18750" r="8039"/>
          <a:stretch>
            <a:fillRect/>
          </a:stretch>
        </p:blipFill>
        <p:spPr bwMode="auto">
          <a:xfrm>
            <a:off x="0" y="0"/>
            <a:ext cx="9144000" cy="68580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a:buNone/>
            </a:pPr>
            <a:r>
              <a:rPr lang="en-IN" b="1" dirty="0" smtClean="0"/>
              <a:t>MELANIN</a:t>
            </a:r>
          </a:p>
          <a:p>
            <a:r>
              <a:rPr lang="en-IN" dirty="0" smtClean="0"/>
              <a:t>It is the skin pigment and it forms the major </a:t>
            </a:r>
            <a:r>
              <a:rPr lang="en-IN" dirty="0" err="1" smtClean="0"/>
              <a:t>color</a:t>
            </a:r>
            <a:r>
              <a:rPr lang="en-IN" dirty="0" smtClean="0"/>
              <a:t> determinant of human skin.</a:t>
            </a:r>
          </a:p>
          <a:p>
            <a:r>
              <a:rPr lang="en-IN" dirty="0" smtClean="0"/>
              <a:t>Skin becomes dark when melanin content increases</a:t>
            </a:r>
          </a:p>
          <a:p>
            <a:r>
              <a:rPr lang="en-IN" dirty="0" smtClean="0"/>
              <a:t>It is protein in nature and it is synthesized from the </a:t>
            </a:r>
            <a:r>
              <a:rPr lang="en-IN" dirty="0" err="1" smtClean="0"/>
              <a:t>aminoacid</a:t>
            </a:r>
            <a:r>
              <a:rPr lang="en-IN" dirty="0" smtClean="0"/>
              <a:t> tyrosine via DOPA(</a:t>
            </a:r>
            <a:r>
              <a:rPr lang="en-IN" dirty="0" err="1" smtClean="0"/>
              <a:t>Dihydroxyphenylalanine</a:t>
            </a:r>
            <a:r>
              <a:rPr lang="en-IN" dirty="0" smtClean="0"/>
              <a:t>)</a:t>
            </a:r>
          </a:p>
          <a:p>
            <a:r>
              <a:rPr lang="en-IN" dirty="0" smtClean="0"/>
              <a:t>Deficiency of melanin leads to albinism(</a:t>
            </a:r>
            <a:r>
              <a:rPr lang="en-IN" dirty="0" err="1" smtClean="0"/>
              <a:t>hypopigmentary</a:t>
            </a:r>
            <a:r>
              <a:rPr lang="en-IN" dirty="0" smtClean="0"/>
              <a:t> congenital disorder)</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81000"/>
            <a:ext cx="8229600" cy="5745163"/>
          </a:xfrm>
        </p:spPr>
        <p:txBody>
          <a:bodyPr>
            <a:normAutofit lnSpcReduction="10000"/>
          </a:bodyPr>
          <a:lstStyle/>
          <a:p>
            <a:pPr>
              <a:buNone/>
            </a:pPr>
            <a:r>
              <a:rPr lang="en-IN" dirty="0" smtClean="0"/>
              <a:t>2.HEMOGLOBIN IN THE BLOOD</a:t>
            </a:r>
          </a:p>
          <a:p>
            <a:r>
              <a:rPr lang="en-IN" dirty="0" smtClean="0"/>
              <a:t>Amount and nature of </a:t>
            </a:r>
            <a:r>
              <a:rPr lang="en-IN" dirty="0" err="1" smtClean="0"/>
              <a:t>hemoglobin</a:t>
            </a:r>
            <a:r>
              <a:rPr lang="en-IN" dirty="0" smtClean="0"/>
              <a:t> that circulates in the </a:t>
            </a:r>
            <a:r>
              <a:rPr lang="en-IN" dirty="0" err="1" smtClean="0"/>
              <a:t>cutaneous</a:t>
            </a:r>
            <a:r>
              <a:rPr lang="en-IN" dirty="0" smtClean="0"/>
              <a:t> blood vessels play an important role in the </a:t>
            </a:r>
            <a:r>
              <a:rPr lang="en-IN" dirty="0" err="1" smtClean="0"/>
              <a:t>color</a:t>
            </a:r>
            <a:r>
              <a:rPr lang="en-IN" dirty="0" smtClean="0"/>
              <a:t> of the skin.</a:t>
            </a:r>
          </a:p>
          <a:p>
            <a:r>
              <a:rPr lang="en-IN" dirty="0" smtClean="0"/>
              <a:t>Skin becomes:</a:t>
            </a:r>
          </a:p>
          <a:p>
            <a:r>
              <a:rPr lang="en-IN" dirty="0" smtClean="0"/>
              <a:t>1.pale, when </a:t>
            </a:r>
            <a:r>
              <a:rPr lang="en-IN" dirty="0" err="1" smtClean="0"/>
              <a:t>hemoglobin</a:t>
            </a:r>
            <a:r>
              <a:rPr lang="en-IN" dirty="0" smtClean="0"/>
              <a:t> content decreases2.pink,when blood rushes to skin due to </a:t>
            </a:r>
            <a:r>
              <a:rPr lang="en-IN" dirty="0" err="1" smtClean="0"/>
              <a:t>cutaneous</a:t>
            </a:r>
            <a:r>
              <a:rPr lang="en-IN" dirty="0" smtClean="0"/>
              <a:t> vasodilatation(blushing)3.bluish during </a:t>
            </a:r>
            <a:r>
              <a:rPr lang="en-IN" dirty="0" err="1" smtClean="0"/>
              <a:t>cyanosis,which</a:t>
            </a:r>
            <a:r>
              <a:rPr lang="en-IN" dirty="0" smtClean="0"/>
              <a:t> is caused by excess amount of reduced </a:t>
            </a:r>
            <a:r>
              <a:rPr lang="en-IN" dirty="0" err="1" smtClean="0"/>
              <a:t>hemoglobin</a:t>
            </a:r>
            <a:r>
              <a:rPr lang="en-IN" dirty="0" smtClean="0"/>
              <a:t>.</a:t>
            </a:r>
            <a:endParaRPr lang="en-US" dirty="0" smtClean="0"/>
          </a:p>
          <a:p>
            <a:endParaRPr lang="en-IN" dirty="0" smtClean="0"/>
          </a:p>
          <a:p>
            <a:endParaRPr lang="en-IN" dirty="0" smtClean="0"/>
          </a:p>
          <a:p>
            <a:endParaRPr lang="en-IN" dirty="0" smtClean="0"/>
          </a:p>
          <a:p>
            <a:pPr>
              <a:buNone/>
            </a:pPr>
            <a:endParaRPr lang="en-IN"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All about skin"/>
          <p:cNvPicPr>
            <a:picLocks noChangeAspect="1" noChangeArrowheads="1"/>
          </p:cNvPicPr>
          <p:nvPr/>
        </p:nvPicPr>
        <p:blipFill>
          <a:blip r:embed="rId2"/>
          <a:srcRect/>
          <a:stretch>
            <a:fillRect/>
          </a:stretch>
        </p:blipFill>
        <p:spPr bwMode="auto">
          <a:xfrm>
            <a:off x="-152400" y="0"/>
            <a:ext cx="9296400" cy="685800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GLANDS OF THE SKIN</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IN" b="1" dirty="0" smtClean="0"/>
              <a:t>Sebaceous gland:</a:t>
            </a:r>
            <a:endParaRPr lang="en-US" b="1" dirty="0" smtClean="0"/>
          </a:p>
          <a:p>
            <a:r>
              <a:rPr lang="en-US" dirty="0" smtClean="0"/>
              <a:t>Sebaceous glands are the oil secreting glands of your body. This is why they are also called the oil glands. They are a type of </a:t>
            </a:r>
            <a:r>
              <a:rPr lang="en-US" dirty="0" err="1" smtClean="0"/>
              <a:t>holocrine</a:t>
            </a:r>
            <a:r>
              <a:rPr lang="en-US" dirty="0" smtClean="0"/>
              <a:t> simple </a:t>
            </a:r>
            <a:r>
              <a:rPr lang="en-US" dirty="0" err="1" smtClean="0"/>
              <a:t>saccular</a:t>
            </a:r>
            <a:r>
              <a:rPr lang="en-US" dirty="0" smtClean="0"/>
              <a:t> (alveolar) gland. </a:t>
            </a:r>
          </a:p>
          <a:p>
            <a:r>
              <a:rPr lang="en-US" dirty="0" smtClean="0"/>
              <a:t>Their function is to secrete a substance called sebum, a mixture of fatty substances, entire sebum-producing cells, and epithelial cell debris. </a:t>
            </a:r>
          </a:p>
          <a:p>
            <a:r>
              <a:rPr lang="en-US" dirty="0" smtClean="0"/>
              <a:t>The sebaceous glands are located in the dermis, the middle layer of the skin, and they develop from the epithelial cells of the hair follicle itself (the external root sheath of the hair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fontAlgn="base"/>
            <a:r>
              <a:rPr lang="en-US" dirty="0" smtClean="0"/>
              <a:t>Sebaceous gland ducts thus usually open up into the upper part of a hair follicle, called the </a:t>
            </a:r>
            <a:r>
              <a:rPr lang="en-US" dirty="0" err="1" smtClean="0"/>
              <a:t>infundibulum</a:t>
            </a:r>
            <a:r>
              <a:rPr lang="en-US" dirty="0" smtClean="0"/>
              <a:t>. The </a:t>
            </a:r>
            <a:r>
              <a:rPr lang="en-US" dirty="0" err="1" smtClean="0"/>
              <a:t>infundibulum</a:t>
            </a:r>
            <a:r>
              <a:rPr lang="en-US" dirty="0" smtClean="0"/>
              <a:t> is part of the </a:t>
            </a:r>
            <a:r>
              <a:rPr lang="en-US" dirty="0" err="1" smtClean="0"/>
              <a:t>pilosebaceous</a:t>
            </a:r>
            <a:r>
              <a:rPr lang="en-US" dirty="0" smtClean="0"/>
              <a:t> canal, the one responsible for discharging sebum and one that is composed of the </a:t>
            </a:r>
            <a:r>
              <a:rPr lang="en-US" dirty="0" err="1" smtClean="0"/>
              <a:t>infundibulum</a:t>
            </a:r>
            <a:r>
              <a:rPr lang="en-US" dirty="0" smtClean="0"/>
              <a:t> and the short duct of the sebaceous gland itself. </a:t>
            </a:r>
          </a:p>
          <a:p>
            <a:pPr fontAlgn="base"/>
            <a:r>
              <a:rPr lang="en-US" dirty="0" smtClean="0"/>
              <a:t>However, some sebaceous gland ducts open directly onto our skin surface such as at the corner of the mouth and the </a:t>
            </a:r>
            <a:r>
              <a:rPr lang="en-US" dirty="0" err="1" smtClean="0"/>
              <a:t>glans</a:t>
            </a:r>
            <a:r>
              <a:rPr lang="en-US" dirty="0" smtClean="0"/>
              <a:t> penis. </a:t>
            </a:r>
          </a:p>
          <a:p>
            <a:pPr fontAlgn="base"/>
            <a:r>
              <a:rPr lang="en-US" dirty="0" smtClean="0"/>
              <a:t>Regardless, the secretion of sebum out of the gland is helped along by the contraction of the </a:t>
            </a:r>
            <a:r>
              <a:rPr lang="en-US" dirty="0" err="1" smtClean="0"/>
              <a:t>arrector</a:t>
            </a:r>
            <a:r>
              <a:rPr lang="en-US" dirty="0" smtClean="0"/>
              <a:t> </a:t>
            </a:r>
            <a:r>
              <a:rPr lang="en-US" dirty="0" err="1" smtClean="0"/>
              <a:t>pili</a:t>
            </a:r>
            <a:r>
              <a:rPr lang="en-US" dirty="0" smtClean="0"/>
              <a:t> muscle.</a:t>
            </a:r>
          </a:p>
          <a:p>
            <a:pPr fontAlgn="base"/>
            <a:r>
              <a:rPr lang="en-US" dirty="0" smtClean="0"/>
              <a:t>While the sebaceous glands are present just about all over the skin, they are notably absent on the palms of the hands and the soles of the feet. The sebum being excreted by your body today began production around 8 days ago.</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a:bodyPr>
          <a:lstStyle/>
          <a:p>
            <a:pPr fontAlgn="base">
              <a:buNone/>
            </a:pPr>
            <a:r>
              <a:rPr lang="en-US" b="1" dirty="0" smtClean="0"/>
              <a:t>Sweat (</a:t>
            </a:r>
            <a:r>
              <a:rPr lang="en-US" b="1" dirty="0" err="1" smtClean="0"/>
              <a:t>Sudoriferous</a:t>
            </a:r>
            <a:r>
              <a:rPr lang="en-US" b="1" dirty="0" smtClean="0"/>
              <a:t>) Glands</a:t>
            </a:r>
          </a:p>
          <a:p>
            <a:pPr fontAlgn="base">
              <a:buNone/>
            </a:pPr>
            <a:r>
              <a:rPr lang="en-US" dirty="0" smtClean="0"/>
              <a:t>    Sweat glands, also called </a:t>
            </a:r>
            <a:r>
              <a:rPr lang="en-US" dirty="0" err="1" smtClean="0"/>
              <a:t>sudoriferous</a:t>
            </a:r>
            <a:r>
              <a:rPr lang="en-US" dirty="0" smtClean="0"/>
              <a:t> glands, are simple tubular glands found almost everywhere on our body.</a:t>
            </a:r>
          </a:p>
          <a:p>
            <a:pPr fontAlgn="base">
              <a:buNone/>
            </a:pPr>
            <a:r>
              <a:rPr lang="en-US" dirty="0" smtClean="0"/>
              <a:t> Each sweat gland is made up of two portions:</a:t>
            </a:r>
          </a:p>
          <a:p>
            <a:pPr fontAlgn="base"/>
            <a:r>
              <a:rPr lang="en-US" dirty="0" smtClean="0"/>
              <a:t>A </a:t>
            </a:r>
            <a:r>
              <a:rPr lang="en-US" dirty="0" err="1" smtClean="0"/>
              <a:t>secretory</a:t>
            </a:r>
            <a:r>
              <a:rPr lang="en-US" dirty="0" smtClean="0"/>
              <a:t> section</a:t>
            </a:r>
          </a:p>
          <a:p>
            <a:pPr fontAlgn="base"/>
            <a:r>
              <a:rPr lang="en-US" dirty="0" smtClean="0"/>
              <a:t>An excretory duct</a:t>
            </a:r>
          </a:p>
          <a:p>
            <a:pPr fontAlgn="base"/>
            <a:r>
              <a:rPr lang="en-US" dirty="0" smtClean="0"/>
              <a:t>The </a:t>
            </a:r>
            <a:r>
              <a:rPr lang="en-US" dirty="0" err="1" smtClean="0"/>
              <a:t>secretory</a:t>
            </a:r>
            <a:r>
              <a:rPr lang="en-US" dirty="0" smtClean="0"/>
              <a:t> portion is found in the dermis, the middle layer of the skin. Sometimes it’s also found in the hypodermis, the deepest layer of our skin.</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pPr fontAlgn="base">
              <a:buNone/>
            </a:pPr>
            <a:r>
              <a:rPr lang="en-IN" b="1" dirty="0" smtClean="0"/>
              <a:t>Function of sebum</a:t>
            </a:r>
            <a:endParaRPr lang="en-US" b="1" dirty="0" smtClean="0"/>
          </a:p>
          <a:p>
            <a:pPr fontAlgn="base"/>
            <a:r>
              <a:rPr lang="en-US" dirty="0" smtClean="0"/>
              <a:t>The sebum produced by these glands plays numerous important roles:</a:t>
            </a:r>
          </a:p>
          <a:p>
            <a:pPr fontAlgn="base"/>
            <a:r>
              <a:rPr lang="en-US" dirty="0" smtClean="0"/>
              <a:t>Sebum is a lubricant and inasmuch it helps to moisturize the skin. It does so by preventing the excess evaporation of water from the skin.</a:t>
            </a:r>
          </a:p>
          <a:p>
            <a:pPr fontAlgn="base"/>
            <a:r>
              <a:rPr lang="en-US" dirty="0" smtClean="0"/>
              <a:t>Sebum serves to keep us healthy by keeping in check the growth of certain bacteria on our skin. That’s because sebum contains chemicals that kill bacteria. This helps ensure bacteria don’t invade into deeper layer of our skin.</a:t>
            </a:r>
          </a:p>
          <a:p>
            <a:pPr fontAlgn="base"/>
            <a:r>
              <a:rPr lang="en-US" dirty="0" smtClean="0"/>
              <a:t>It helps to condition the hair. Meaning, it ensures our hair doesn’t become too dry and brittle.</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dirty="0" smtClean="0"/>
              <a:t>sebaceous glands are involved in numerous conditions. </a:t>
            </a:r>
          </a:p>
          <a:p>
            <a:r>
              <a:rPr lang="en-US" dirty="0" smtClean="0"/>
              <a:t>During puberty, various hormones cause them to produce a lot of sebum and this therefore contributes to oily skin.</a:t>
            </a:r>
          </a:p>
          <a:p>
            <a:r>
              <a:rPr lang="en-US" dirty="0" smtClean="0"/>
              <a:t> If a duct of a sebaceous gland is clogged with sebum, a whitehead results. </a:t>
            </a:r>
          </a:p>
          <a:p>
            <a:r>
              <a:rPr lang="en-US" dirty="0" smtClean="0"/>
              <a:t>If this material is allowed to dry and oxidize, it will become darker, forming a blackhead.</a:t>
            </a:r>
          </a:p>
          <a:p>
            <a:r>
              <a:rPr lang="en-US" dirty="0" smtClean="0"/>
              <a:t> If a sebaceous gland becomes infected, moderate and severe forms of acne are the result.</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SWEAT GLANDS</a:t>
            </a:r>
            <a:endParaRPr lang="en-US" dirty="0"/>
          </a:p>
        </p:txBody>
      </p:sp>
      <p:sp>
        <p:nvSpPr>
          <p:cNvPr id="3" name="Content Placeholder 2"/>
          <p:cNvSpPr>
            <a:spLocks noGrp="1"/>
          </p:cNvSpPr>
          <p:nvPr>
            <p:ph idx="1"/>
          </p:nvPr>
        </p:nvSpPr>
        <p:spPr/>
        <p:txBody>
          <a:bodyPr>
            <a:normAutofit fontScale="92500"/>
          </a:bodyPr>
          <a:lstStyle/>
          <a:p>
            <a:pPr fontAlgn="base"/>
            <a:r>
              <a:rPr lang="en-US" dirty="0" smtClean="0"/>
              <a:t>The </a:t>
            </a:r>
            <a:r>
              <a:rPr lang="en-US" dirty="0" err="1" smtClean="0"/>
              <a:t>secretory</a:t>
            </a:r>
            <a:r>
              <a:rPr lang="en-US" dirty="0" smtClean="0"/>
              <a:t> portion of a sweat gland is a twisted and coiled tube that has an opening at its very top.</a:t>
            </a:r>
          </a:p>
          <a:p>
            <a:pPr fontAlgn="base"/>
            <a:r>
              <a:rPr lang="en-US" dirty="0" smtClean="0"/>
              <a:t> It is in the coiled </a:t>
            </a:r>
            <a:r>
              <a:rPr lang="en-US" dirty="0" err="1" smtClean="0"/>
              <a:t>secretory</a:t>
            </a:r>
            <a:r>
              <a:rPr lang="en-US" dirty="0" smtClean="0"/>
              <a:t> portion of the sweat gland where the sweat is actually produced. </a:t>
            </a:r>
          </a:p>
          <a:p>
            <a:pPr fontAlgn="base">
              <a:buNone/>
            </a:pPr>
            <a:r>
              <a:rPr lang="en-US" dirty="0" smtClean="0"/>
              <a:t>    The excretory duct moves from the secretion portion, through the dermis, and into the topmost layer of the skin, the epidermis, where it opens up at the surface of our skin.</a:t>
            </a:r>
          </a:p>
          <a:p>
            <a:pPr fontAlgn="base">
              <a:buNone/>
            </a:pPr>
            <a:endParaRPr lang="en-US" b="1"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Vector illustration of Skin structure Stock Vector Art ..."/>
          <p:cNvPicPr>
            <a:picLocks noChangeAspect="1" noChangeArrowheads="1"/>
          </p:cNvPicPr>
          <p:nvPr/>
        </p:nvPicPr>
        <p:blipFill>
          <a:blip r:embed="rId2"/>
          <a:srcRect b="9459"/>
          <a:stretch>
            <a:fillRect/>
          </a:stretch>
        </p:blipFill>
        <p:spPr bwMode="auto">
          <a:xfrm>
            <a:off x="155575" y="381000"/>
            <a:ext cx="8226425" cy="5105400"/>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8915400" cy="6553200"/>
          </a:xfrm>
        </p:spPr>
        <p:txBody>
          <a:bodyPr>
            <a:normAutofit lnSpcReduction="10000"/>
          </a:bodyPr>
          <a:lstStyle/>
          <a:p>
            <a:pPr fontAlgn="base">
              <a:buNone/>
            </a:pPr>
            <a:r>
              <a:rPr lang="en-US" b="1" dirty="0" err="1" smtClean="0"/>
              <a:t>Eccrine</a:t>
            </a:r>
            <a:r>
              <a:rPr lang="en-US" b="1" dirty="0" smtClean="0"/>
              <a:t> Glands</a:t>
            </a:r>
          </a:p>
          <a:p>
            <a:pPr fontAlgn="base"/>
            <a:r>
              <a:rPr lang="en-US" b="1" dirty="0" smtClean="0"/>
              <a:t>Human Skin:</a:t>
            </a:r>
            <a:r>
              <a:rPr lang="en-US" dirty="0" smtClean="0"/>
              <a:t> Cross sectional image of skin showing a sweat gland and a sebaceous gland.</a:t>
            </a:r>
          </a:p>
          <a:p>
            <a:pPr fontAlgn="base"/>
            <a:r>
              <a:rPr lang="en-US" dirty="0" smtClean="0"/>
              <a:t>The most numerous types of sweat glands in our skin, found almost everywhere on the body, are called </a:t>
            </a:r>
            <a:r>
              <a:rPr lang="en-US" dirty="0" err="1" smtClean="0"/>
              <a:t>eccrine</a:t>
            </a:r>
            <a:r>
              <a:rPr lang="en-US" dirty="0" smtClean="0"/>
              <a:t> glands. These are the true sweat glands in the sense of helping to regulate body temperature. </a:t>
            </a:r>
          </a:p>
          <a:p>
            <a:pPr fontAlgn="base"/>
            <a:r>
              <a:rPr lang="en-US" dirty="0" smtClean="0"/>
              <a:t> In other words, sweating causes the loss of body heat and thus cools us down on a hot day or when performing strenuous exercise.</a:t>
            </a:r>
          </a:p>
          <a:p>
            <a:pPr fontAlgn="base"/>
            <a:r>
              <a:rPr lang="en-US" dirty="0" smtClean="0"/>
              <a:t> This is because as the water in sweat evaporates, it takes body heat with it.</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dirty="0" smtClean="0"/>
              <a:t>The total volume of sweat produced depends on the number of functional glands and the size of the surface opening. </a:t>
            </a:r>
          </a:p>
          <a:p>
            <a:r>
              <a:rPr lang="en-US" dirty="0" smtClean="0"/>
              <a:t>The degree of </a:t>
            </a:r>
            <a:r>
              <a:rPr lang="en-US" dirty="0" err="1" smtClean="0"/>
              <a:t>secretory</a:t>
            </a:r>
            <a:r>
              <a:rPr lang="en-US" dirty="0" smtClean="0"/>
              <a:t> activity is regulated by neural and hormonal mechanisms (men sweat more than women). </a:t>
            </a:r>
          </a:p>
          <a:p>
            <a:r>
              <a:rPr lang="en-US" dirty="0" smtClean="0"/>
              <a:t>When all of the </a:t>
            </a:r>
            <a:r>
              <a:rPr lang="en-US" dirty="0" err="1" smtClean="0"/>
              <a:t>eccrine</a:t>
            </a:r>
            <a:r>
              <a:rPr lang="en-US" dirty="0" smtClean="0"/>
              <a:t> sweat glands are working at maximum capacity, the rate of perspiration for a human being may exceed three liters per hour, and dangerous losses of fluids and electrolytes can occur.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a:bodyPr>
          <a:lstStyle/>
          <a:p>
            <a:pPr>
              <a:buNone/>
            </a:pPr>
            <a:r>
              <a:rPr lang="en-US" dirty="0" err="1" smtClean="0"/>
              <a:t>Eccrine</a:t>
            </a:r>
            <a:r>
              <a:rPr lang="en-US" dirty="0" smtClean="0"/>
              <a:t> glands have three primary functions:</a:t>
            </a:r>
          </a:p>
          <a:p>
            <a:r>
              <a:rPr lang="en-US" dirty="0" smtClean="0"/>
              <a:t>Thermoregulation: sweat cools the surface of the skin and reduces body temperature.</a:t>
            </a:r>
          </a:p>
          <a:p>
            <a:r>
              <a:rPr lang="en-US" dirty="0" smtClean="0"/>
              <a:t>Excretion: </a:t>
            </a:r>
            <a:r>
              <a:rPr lang="en-US" dirty="0" err="1" smtClean="0"/>
              <a:t>eccrine</a:t>
            </a:r>
            <a:r>
              <a:rPr lang="en-US" dirty="0" smtClean="0"/>
              <a:t> sweat gland secretion can also provide a significant excretory route for water and electrolytes.</a:t>
            </a:r>
          </a:p>
          <a:p>
            <a:r>
              <a:rPr lang="en-US" dirty="0" smtClean="0"/>
              <a:t>Protection: </a:t>
            </a:r>
            <a:r>
              <a:rPr lang="en-US" dirty="0" err="1" smtClean="0"/>
              <a:t>eccrine</a:t>
            </a:r>
            <a:r>
              <a:rPr lang="en-US" dirty="0" smtClean="0"/>
              <a:t> sweat gland secretion aids in preserving the skin's acid mantle, which helps protect the skin from colonization from bacteria and other pathogenic organisms.</a:t>
            </a:r>
          </a:p>
          <a:p>
            <a:endParaRPr lang="en-US"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fontAlgn="base">
              <a:buNone/>
            </a:pPr>
            <a:r>
              <a:rPr lang="en-US" b="1" dirty="0" err="1" smtClean="0"/>
              <a:t>Apocrine</a:t>
            </a:r>
            <a:r>
              <a:rPr lang="en-US" b="1" dirty="0" smtClean="0"/>
              <a:t> Glands</a:t>
            </a:r>
          </a:p>
          <a:p>
            <a:pPr fontAlgn="base"/>
            <a:r>
              <a:rPr lang="en-US" dirty="0" smtClean="0"/>
              <a:t>The other kind of sweat glands are known as </a:t>
            </a:r>
            <a:r>
              <a:rPr lang="en-US" dirty="0" err="1" smtClean="0"/>
              <a:t>apocrine</a:t>
            </a:r>
            <a:r>
              <a:rPr lang="en-US" dirty="0" smtClean="0"/>
              <a:t> glands. The </a:t>
            </a:r>
            <a:r>
              <a:rPr lang="en-US" dirty="0" err="1" smtClean="0"/>
              <a:t>apocrine</a:t>
            </a:r>
            <a:r>
              <a:rPr lang="en-US" dirty="0" smtClean="0"/>
              <a:t> glands are found in places like the armpits, scrotum, anus, and labia </a:t>
            </a:r>
            <a:r>
              <a:rPr lang="en-US" dirty="0" err="1" smtClean="0"/>
              <a:t>majora</a:t>
            </a:r>
            <a:r>
              <a:rPr lang="en-US" dirty="0" smtClean="0"/>
              <a:t>. </a:t>
            </a:r>
          </a:p>
          <a:p>
            <a:pPr fontAlgn="base"/>
            <a:r>
              <a:rPr lang="en-US" dirty="0" smtClean="0"/>
              <a:t>They are typically larger than </a:t>
            </a:r>
            <a:r>
              <a:rPr lang="en-US" dirty="0" err="1" smtClean="0"/>
              <a:t>eccrine</a:t>
            </a:r>
            <a:r>
              <a:rPr lang="en-US" dirty="0" smtClean="0"/>
              <a:t> glands and their ducts tend to open into hair follicles instead of hairless areas of skin.</a:t>
            </a:r>
          </a:p>
          <a:p>
            <a:pPr fontAlgn="base"/>
            <a:r>
              <a:rPr lang="en-US" dirty="0" smtClean="0"/>
              <a:t>These glands, unlike the </a:t>
            </a:r>
            <a:r>
              <a:rPr lang="en-US" dirty="0" err="1" smtClean="0"/>
              <a:t>eccrine</a:t>
            </a:r>
            <a:r>
              <a:rPr lang="en-US" dirty="0" smtClean="0"/>
              <a:t> glands, serve virtually no role in the regulation of body temperature. </a:t>
            </a:r>
          </a:p>
          <a:p>
            <a:pPr fontAlgn="base"/>
            <a:r>
              <a:rPr lang="en-US" dirty="0" smtClean="0"/>
              <a:t>These are also the glands largely responsible for body smells, as their excretions are converted by skin bacteria into various chemicals we associated with body odor, they are activated during times of stress, pain, and sexual foreplay </a:t>
            </a:r>
          </a:p>
          <a:p>
            <a:pPr fontAlgn="base">
              <a:buNone/>
            </a:pPr>
            <a:r>
              <a:rPr lang="en-US" dirty="0" smtClean="0"/>
              <a:t> </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dirty="0" smtClean="0"/>
              <a:t>Before puberty, the </a:t>
            </a:r>
            <a:r>
              <a:rPr lang="en-US" dirty="0" err="1" smtClean="0"/>
              <a:t>apocrine</a:t>
            </a:r>
            <a:r>
              <a:rPr lang="en-US" dirty="0" smtClean="0"/>
              <a:t> sweat glands are inactive; hormonal changes in puberty cause the glands to increase in size and begin functioning. </a:t>
            </a:r>
          </a:p>
          <a:p>
            <a:r>
              <a:rPr lang="en-US" dirty="0" smtClean="0"/>
              <a:t>The substance secreted is thicker than </a:t>
            </a:r>
            <a:r>
              <a:rPr lang="en-US" dirty="0" err="1" smtClean="0"/>
              <a:t>eccrine</a:t>
            </a:r>
            <a:r>
              <a:rPr lang="en-US" dirty="0" smtClean="0"/>
              <a:t> sweat and provides nutrients for bacteria on the skin: the bacteria's decomposition of sweat is what creates the acrid odor. </a:t>
            </a:r>
          </a:p>
          <a:p>
            <a:r>
              <a:rPr lang="en-US" dirty="0" err="1" smtClean="0"/>
              <a:t>Apocrine</a:t>
            </a:r>
            <a:r>
              <a:rPr lang="en-US" dirty="0" smtClean="0"/>
              <a:t> sweat glands are most active in times of stress and sexual excitement.</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5 The Integumentary System. - ppt download"/>
          <p:cNvPicPr>
            <a:picLocks noChangeAspect="1" noChangeArrowheads="1"/>
          </p:cNvPicPr>
          <p:nvPr/>
        </p:nvPicPr>
        <p:blipFill>
          <a:blip r:embed="rId2"/>
          <a:srcRect/>
          <a:stretch>
            <a:fillRect/>
          </a:stretch>
        </p:blipFill>
        <p:spPr bwMode="auto">
          <a:xfrm>
            <a:off x="155575" y="0"/>
            <a:ext cx="9144000" cy="6858000"/>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IN" dirty="0" smtClean="0"/>
              <a:t>                               </a:t>
            </a:r>
          </a:p>
          <a:p>
            <a:pPr>
              <a:buNone/>
            </a:pPr>
            <a:endParaRPr lang="en-IN" dirty="0" smtClean="0"/>
          </a:p>
          <a:p>
            <a:pPr>
              <a:buNone/>
            </a:pPr>
            <a:endParaRPr lang="en-IN" dirty="0" smtClean="0"/>
          </a:p>
          <a:p>
            <a:pPr>
              <a:buNone/>
            </a:pPr>
            <a:r>
              <a:rPr lang="en-IN" dirty="0" smtClean="0"/>
              <a:t> </a:t>
            </a:r>
            <a:r>
              <a:rPr lang="en-IN" dirty="0" smtClean="0"/>
              <a:t>                                   </a:t>
            </a:r>
            <a:r>
              <a:rPr lang="en-IN" b="1" dirty="0" smtClean="0"/>
              <a:t>Thank u</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LAYERS OF THE SKIN</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Skin</a:t>
            </a:r>
            <a:r>
              <a:rPr lang="en-US" dirty="0" smtClean="0"/>
              <a:t> has three layers: </a:t>
            </a:r>
          </a:p>
          <a:p>
            <a:r>
              <a:rPr lang="en-US" dirty="0" smtClean="0"/>
              <a:t>The epidermis, the outermost layer of </a:t>
            </a:r>
            <a:r>
              <a:rPr lang="en-US" b="1" dirty="0" smtClean="0"/>
              <a:t>skin</a:t>
            </a:r>
            <a:r>
              <a:rPr lang="en-US" dirty="0" smtClean="0"/>
              <a:t>, provides a waterproof barrier and creates our </a:t>
            </a:r>
            <a:r>
              <a:rPr lang="en-US" b="1" dirty="0" smtClean="0"/>
              <a:t>skin</a:t>
            </a:r>
            <a:r>
              <a:rPr lang="en-US" dirty="0" smtClean="0"/>
              <a:t> tone. </a:t>
            </a:r>
          </a:p>
          <a:p>
            <a:r>
              <a:rPr lang="en-US" dirty="0" smtClean="0"/>
              <a:t>The dermis, beneath the epidermis, contains tough connective tissue, hair follicles, and sweat glands. </a:t>
            </a:r>
          </a:p>
          <a:p>
            <a:r>
              <a:rPr lang="en-US" dirty="0" smtClean="0"/>
              <a:t>The deeper subcutaneous tissue (hypodermis) is made of fat and connective tissue.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buNone/>
            </a:pPr>
            <a:r>
              <a:rPr lang="en-US" dirty="0" smtClean="0"/>
              <a:t>Epidermis</a:t>
            </a:r>
          </a:p>
          <a:p>
            <a:r>
              <a:rPr lang="en-US" dirty="0" smtClean="0"/>
              <a:t>It is the outer layer of skin.</a:t>
            </a:r>
          </a:p>
          <a:p>
            <a:r>
              <a:rPr lang="en-US" dirty="0" smtClean="0"/>
              <a:t>It is formed by stratified epithelium.</a:t>
            </a:r>
          </a:p>
          <a:p>
            <a:r>
              <a:rPr lang="en-US" dirty="0" smtClean="0"/>
              <a:t>Important feature of epidermis is that, it does not have blood vessels.</a:t>
            </a:r>
          </a:p>
          <a:p>
            <a:r>
              <a:rPr lang="en-US" dirty="0" smtClean="0"/>
              <a:t>Nutrition is provided to the </a:t>
            </a:r>
            <a:r>
              <a:rPr lang="en-US" dirty="0" err="1" smtClean="0"/>
              <a:t>epdermis</a:t>
            </a:r>
            <a:r>
              <a:rPr lang="en-US" dirty="0" smtClean="0"/>
              <a:t> by the capillaries of dermis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descr="Skin Anotomy – AZURLI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48" name="AutoShape 4" descr="Skin Anotomy – AZURLI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50" name="AutoShape 6" descr="Skin Anotomy – AZURLI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52" name="AutoShape 8" descr="Skin Anotomy – AZURLI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54" name="AutoShape 10" descr="Skin Anotomy – AZURLI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56" name="AutoShape 12" descr="Epidermis Images, Stock Photos &amp; Vectors | Shutterstoc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58" name="AutoShape 14" descr="Epidermis Images, Stock Photos &amp; Vectors | Shutterstoc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9458" name="Picture 2" descr="Epidermis Images, Stock Photos &amp; Vectors | Shutterstock"/>
          <p:cNvPicPr>
            <a:picLocks noChangeAspect="1" noChangeArrowheads="1"/>
          </p:cNvPicPr>
          <p:nvPr/>
        </p:nvPicPr>
        <p:blipFill>
          <a:blip r:embed="rId2"/>
          <a:srcRect b="7778"/>
          <a:stretch>
            <a:fillRect/>
          </a:stretch>
        </p:blipFill>
        <p:spPr bwMode="auto">
          <a:xfrm>
            <a:off x="155574" y="-1"/>
            <a:ext cx="8531226" cy="685800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7500" lnSpcReduction="20000"/>
          </a:bodyPr>
          <a:lstStyle/>
          <a:p>
            <a:pPr>
              <a:buNone/>
            </a:pPr>
            <a:endParaRPr lang="en-US" dirty="0" smtClean="0"/>
          </a:p>
          <a:p>
            <a:pPr>
              <a:buNone/>
            </a:pPr>
            <a:endParaRPr lang="en-US" dirty="0" smtClean="0"/>
          </a:p>
          <a:p>
            <a:r>
              <a:rPr lang="en-US" sz="3800" dirty="0" smtClean="0"/>
              <a:t>The epidermis is itself divided into at least four separate parts. A fifth part is present in some areas of our body. </a:t>
            </a:r>
          </a:p>
          <a:p>
            <a:r>
              <a:rPr lang="en-US" sz="3800" dirty="0" smtClean="0"/>
              <a:t>In order from the deepest layer of the epidermis to the most superficial, these layers (strata) are the:</a:t>
            </a:r>
          </a:p>
          <a:p>
            <a:r>
              <a:rPr lang="en-US" sz="3800" dirty="0" smtClean="0"/>
              <a:t>Stratum </a:t>
            </a:r>
            <a:r>
              <a:rPr lang="en-US" sz="3800" dirty="0" err="1" smtClean="0"/>
              <a:t>basale</a:t>
            </a:r>
            <a:r>
              <a:rPr lang="en-US" sz="3800" dirty="0" smtClean="0"/>
              <a:t>(Stratum </a:t>
            </a:r>
            <a:r>
              <a:rPr lang="en-US" sz="3800" dirty="0" err="1" smtClean="0"/>
              <a:t>germinativum</a:t>
            </a:r>
            <a:r>
              <a:rPr lang="en-US" sz="3800" dirty="0" smtClean="0"/>
              <a:t>)</a:t>
            </a:r>
          </a:p>
          <a:p>
            <a:r>
              <a:rPr lang="en-US" sz="3800" dirty="0" smtClean="0"/>
              <a:t>Stratum </a:t>
            </a:r>
            <a:r>
              <a:rPr lang="en-US" sz="3800" dirty="0" err="1" smtClean="0"/>
              <a:t>spinosum</a:t>
            </a:r>
            <a:endParaRPr lang="en-US" sz="3800" dirty="0" smtClean="0"/>
          </a:p>
          <a:p>
            <a:r>
              <a:rPr lang="en-US" sz="3800" dirty="0" smtClean="0"/>
              <a:t>Stratum </a:t>
            </a:r>
            <a:r>
              <a:rPr lang="en-US" sz="3800" dirty="0" err="1" smtClean="0"/>
              <a:t>granulosum</a:t>
            </a:r>
            <a:endParaRPr lang="en-US" sz="3800" dirty="0" smtClean="0"/>
          </a:p>
          <a:p>
            <a:r>
              <a:rPr lang="en-US" sz="3800" dirty="0" smtClean="0"/>
              <a:t>Stratum </a:t>
            </a:r>
            <a:r>
              <a:rPr lang="en-US" sz="3800" dirty="0" err="1" smtClean="0"/>
              <a:t>lucidum</a:t>
            </a:r>
            <a:endParaRPr lang="en-US" sz="3800" dirty="0" smtClean="0"/>
          </a:p>
          <a:p>
            <a:r>
              <a:rPr lang="en-US" sz="3800" dirty="0" smtClean="0"/>
              <a:t>Stratum </a:t>
            </a:r>
            <a:r>
              <a:rPr lang="en-US" sz="3800" dirty="0" err="1" smtClean="0"/>
              <a:t>corneum</a:t>
            </a:r>
            <a:endParaRPr lang="en-US" sz="3800" dirty="0" smtClean="0"/>
          </a:p>
          <a:p>
            <a:pPr>
              <a:buNone/>
            </a:pPr>
            <a:r>
              <a:rPr lang="en-US" dirty="0" smtClean="0"/>
              <a:t/>
            </a:r>
            <a:br>
              <a:rPr lang="en-US"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buNone/>
            </a:pPr>
            <a:r>
              <a:rPr lang="en-US" dirty="0" smtClean="0"/>
              <a:t>STRATUM CORNEUM</a:t>
            </a:r>
          </a:p>
          <a:p>
            <a:r>
              <a:rPr lang="en-US" dirty="0" smtClean="0"/>
              <a:t>It is also known as horny layer. It is the outermost layer and consists of dead cells, which are called </a:t>
            </a:r>
            <a:r>
              <a:rPr lang="en-US" dirty="0" err="1" smtClean="0"/>
              <a:t>corneocytes</a:t>
            </a:r>
            <a:r>
              <a:rPr lang="en-US" dirty="0" smtClean="0"/>
              <a:t>.</a:t>
            </a:r>
          </a:p>
          <a:p>
            <a:r>
              <a:rPr lang="en-US" dirty="0" smtClean="0"/>
              <a:t>These cells lose their nucleus due to pressure an become dead cells</a:t>
            </a:r>
          </a:p>
          <a:p>
            <a:r>
              <a:rPr lang="en-US" dirty="0" smtClean="0"/>
              <a:t>The cytoplasm is flattened with fibrous protein known as keratin.</a:t>
            </a:r>
          </a:p>
          <a:p>
            <a:r>
              <a:rPr lang="en-US" dirty="0" smtClean="0"/>
              <a:t>Apart from this these cells also contain phospholipids and glycogen.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buNone/>
            </a:pPr>
            <a:r>
              <a:rPr lang="en-US" dirty="0" smtClean="0"/>
              <a:t>STRATUM LUCIDUM</a:t>
            </a:r>
          </a:p>
          <a:p>
            <a:r>
              <a:rPr lang="en-US" dirty="0" smtClean="0"/>
              <a:t>It is made up of flattened </a:t>
            </a:r>
            <a:r>
              <a:rPr lang="en-US" dirty="0" err="1" smtClean="0"/>
              <a:t>epithelal</a:t>
            </a:r>
            <a:r>
              <a:rPr lang="en-US" dirty="0" smtClean="0"/>
              <a:t> cells.</a:t>
            </a:r>
          </a:p>
          <a:p>
            <a:r>
              <a:rPr lang="en-US" dirty="0" smtClean="0"/>
              <a:t>Many cells have degenerated nucleus and in some cells, the nucleus is absent.</a:t>
            </a:r>
          </a:p>
          <a:p>
            <a:r>
              <a:rPr lang="en-US" dirty="0" smtClean="0"/>
              <a:t>As these cells exhibit shiny character, the layer looks like a homogenous translucent zone.</a:t>
            </a:r>
          </a:p>
          <a:p>
            <a:r>
              <a:rPr lang="en-US" dirty="0" smtClean="0"/>
              <a:t>So this layer is called stratum </a:t>
            </a:r>
            <a:r>
              <a:rPr lang="en-US" dirty="0" err="1" smtClean="0"/>
              <a:t>lucidum</a:t>
            </a:r>
            <a:r>
              <a:rPr lang="en-US" dirty="0" smtClean="0"/>
              <a:t> (lucid=clear).</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TotalTime>
  <Words>1552</Words>
  <Application>Microsoft Office PowerPoint</Application>
  <PresentationFormat>On-screen Show (4:3)</PresentationFormat>
  <Paragraphs>158</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SKIN</vt:lpstr>
      <vt:lpstr>STRUCTURE OF SKIN</vt:lpstr>
      <vt:lpstr>Slide 3</vt:lpstr>
      <vt:lpstr>LAYERS OF THE SKIN</vt:lpstr>
      <vt:lpstr>Slide 5</vt:lpstr>
      <vt:lpstr>Slide 6</vt:lpstr>
      <vt:lpstr>Slide 7</vt:lpstr>
      <vt:lpstr>Slide 8</vt:lpstr>
      <vt:lpstr>Slide 9</vt:lpstr>
      <vt:lpstr>Slide 10</vt:lpstr>
      <vt:lpstr>Slide 11</vt:lpstr>
      <vt:lpstr>Slide 12</vt:lpstr>
      <vt:lpstr>DERMIS</vt:lpstr>
      <vt:lpstr>Slide 14</vt:lpstr>
      <vt:lpstr>Slide 15</vt:lpstr>
      <vt:lpstr>Slide 16</vt:lpstr>
      <vt:lpstr>Slide 17</vt:lpstr>
      <vt:lpstr>Slide 18</vt:lpstr>
      <vt:lpstr>Slide 19</vt:lpstr>
      <vt:lpstr>Slide 20</vt:lpstr>
      <vt:lpstr>Slide 21</vt:lpstr>
      <vt:lpstr>Slide 22</vt:lpstr>
      <vt:lpstr>Slide 23</vt:lpstr>
      <vt:lpstr>GLANDS OF THE SKIN</vt:lpstr>
      <vt:lpstr>Slide 25</vt:lpstr>
      <vt:lpstr>Slide 26</vt:lpstr>
      <vt:lpstr>Slide 27</vt:lpstr>
      <vt:lpstr>Slide 28</vt:lpstr>
      <vt:lpstr>SWEAT GLANDS</vt:lpstr>
      <vt:lpstr>Slide 30</vt:lpstr>
      <vt:lpstr>Slide 31</vt:lpstr>
      <vt:lpstr>Slide 32</vt:lpstr>
      <vt:lpstr>Slide 33</vt:lpstr>
      <vt:lpstr>Slide 34</vt:lpstr>
      <vt:lpstr>Slide 35</vt:lpstr>
      <vt:lpstr>Slide 36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STRUCTURE OF SKIN</dc:title>
  <dc:creator>Dept of Physiology.</dc:creator>
  <cp:lastModifiedBy>ELCOT</cp:lastModifiedBy>
  <cp:revision>66</cp:revision>
  <dcterms:created xsi:type="dcterms:W3CDTF">2006-08-16T00:00:00Z</dcterms:created>
  <dcterms:modified xsi:type="dcterms:W3CDTF">2020-11-02T08:55:13Z</dcterms:modified>
</cp:coreProperties>
</file>